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7"/>
  </p:notesMasterIdLst>
  <p:sldIdLst>
    <p:sldId id="256" r:id="rId2"/>
    <p:sldId id="263" r:id="rId3"/>
    <p:sldId id="309" r:id="rId4"/>
    <p:sldId id="264" r:id="rId5"/>
    <p:sldId id="287" r:id="rId6"/>
  </p:sldIdLst>
  <p:sldSz cx="9144000" cy="5143500" type="screen16x9"/>
  <p:notesSz cx="6858000" cy="9144000"/>
  <p:embeddedFontLst>
    <p:embeddedFont>
      <p:font typeface="Nunito" pitchFamily="2" charset="-52"/>
      <p:regular r:id="rId8"/>
    </p:embeddedFont>
    <p:embeddedFont>
      <p:font typeface="Oxygen" panose="02000503000000000000" pitchFamily="2" charset="0"/>
      <p:regular r:id="rId9"/>
      <p:bold r:id="rId10"/>
    </p:embeddedFont>
    <p:embeddedFont>
      <p:font typeface="Oxygen Light" panose="02000303000000000000" pitchFamily="2" charset="0"/>
      <p:regular r:id="rId11"/>
      <p:bold r:id="rId12"/>
    </p:embeddedFont>
    <p:embeddedFont>
      <p:font typeface="Poiret One" panose="00000500000000000000" pitchFamily="2" charset="-52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33D415-6EF4-487B-8FE9-9B02098770B8}">
  <a:tblStyle styleId="{1833D415-6EF4-487B-8FE9-9B02098770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25f85c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25f85ca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a95b51c6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a95b51c6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BD8B90C9-7C1B-D4A9-F0C6-34200AD53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a95b51c60_0_6:notes">
            <a:extLst>
              <a:ext uri="{FF2B5EF4-FFF2-40B4-BE49-F238E27FC236}">
                <a16:creationId xmlns:a16="http://schemas.microsoft.com/office/drawing/2014/main" id="{40F2B6AE-6CEA-6481-8A29-84737704BC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a95b51c60_0_6:notes">
            <a:extLst>
              <a:ext uri="{FF2B5EF4-FFF2-40B4-BE49-F238E27FC236}">
                <a16:creationId xmlns:a16="http://schemas.microsoft.com/office/drawing/2014/main" id="{80A31EE4-24A8-F0CA-6CA2-1A9ECA2FFC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11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c439249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c439249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ac8787dcf5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ac8787dcf5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514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38725" y="970200"/>
            <a:ext cx="4562400" cy="24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400" b="1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38917" y="3380700"/>
            <a:ext cx="456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20000" y="1452575"/>
            <a:ext cx="4722000" cy="27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1"/>
          </p:nvPr>
        </p:nvSpPr>
        <p:spPr>
          <a:xfrm>
            <a:off x="1759800" y="2006750"/>
            <a:ext cx="2659800" cy="19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720000" y="1452575"/>
            <a:ext cx="4293300" cy="27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24427"/>
              </a:buClr>
              <a:buSzPts val="1400"/>
              <a:buFont typeface="Maven Pro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24427"/>
              </a:buClr>
              <a:buSzPts val="1400"/>
              <a:buFont typeface="Maven Pro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>
            <a:spLocks noGrp="1"/>
          </p:cNvSpPr>
          <p:nvPr>
            <p:ph type="pic" idx="2"/>
          </p:nvPr>
        </p:nvSpPr>
        <p:spPr>
          <a:xfrm>
            <a:off x="5334000" y="1452575"/>
            <a:ext cx="3090000" cy="3090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3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iret One"/>
              <a:buNone/>
              <a:defRPr sz="28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Oxygen Light"/>
              <a:buChar char="●"/>
              <a:defRPr sz="1800"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●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xygen Light"/>
              <a:buChar char="○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xygen Light"/>
              <a:buChar char="■"/>
              <a:defRPr>
                <a:solidFill>
                  <a:schemeClr val="lt2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69" r:id="rId4"/>
    <p:sldLayoutId id="2147483670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ctrTitle"/>
          </p:nvPr>
        </p:nvSpPr>
        <p:spPr>
          <a:xfrm>
            <a:off x="3438725" y="970200"/>
            <a:ext cx="4562400" cy="9456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GreenLight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1"/>
          </p:nvPr>
        </p:nvSpPr>
        <p:spPr>
          <a:xfrm>
            <a:off x="3438917" y="3380700"/>
            <a:ext cx="456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Loan Approval Predictor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Made by Nadezhda Ivanova 11 “B”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web application</a:t>
            </a:r>
            <a:endParaRPr dirty="0"/>
          </a:p>
        </p:txBody>
      </p:sp>
      <p:grpSp>
        <p:nvGrpSpPr>
          <p:cNvPr id="4" name="Google Shape;579;p64">
            <a:extLst>
              <a:ext uri="{FF2B5EF4-FFF2-40B4-BE49-F238E27FC236}">
                <a16:creationId xmlns:a16="http://schemas.microsoft.com/office/drawing/2014/main" id="{E1BD4B7C-F0E1-7941-53DB-5C85478F1D86}"/>
              </a:ext>
            </a:extLst>
          </p:cNvPr>
          <p:cNvGrpSpPr/>
          <p:nvPr/>
        </p:nvGrpSpPr>
        <p:grpSpPr>
          <a:xfrm>
            <a:off x="2135008" y="1127863"/>
            <a:ext cx="4873984" cy="3003888"/>
            <a:chOff x="1922879" y="539500"/>
            <a:chExt cx="5450622" cy="4064477"/>
          </a:xfrm>
        </p:grpSpPr>
        <p:sp>
          <p:nvSpPr>
            <p:cNvPr id="5" name="Google Shape;580;p64">
              <a:extLst>
                <a:ext uri="{FF2B5EF4-FFF2-40B4-BE49-F238E27FC236}">
                  <a16:creationId xmlns:a16="http://schemas.microsoft.com/office/drawing/2014/main" id="{EFA05B61-4124-4084-7602-F2CAEE4D546B}"/>
                </a:ext>
              </a:extLst>
            </p:cNvPr>
            <p:cNvSpPr/>
            <p:nvPr/>
          </p:nvSpPr>
          <p:spPr>
            <a:xfrm flipH="1">
              <a:off x="1922879" y="539500"/>
              <a:ext cx="5307166" cy="4002693"/>
            </a:xfrm>
            <a:custGeom>
              <a:avLst/>
              <a:gdLst/>
              <a:ahLst/>
              <a:cxnLst/>
              <a:rect l="l" t="t" r="r" b="b"/>
              <a:pathLst>
                <a:path w="49400" h="45364" extrusionOk="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bg-BG"/>
            </a:p>
          </p:txBody>
        </p:sp>
        <p:sp>
          <p:nvSpPr>
            <p:cNvPr id="6" name="Google Shape;581;p64">
              <a:extLst>
                <a:ext uri="{FF2B5EF4-FFF2-40B4-BE49-F238E27FC236}">
                  <a16:creationId xmlns:a16="http://schemas.microsoft.com/office/drawing/2014/main" id="{F346E5E4-17E8-B30F-AED4-CC0069803808}"/>
                </a:ext>
              </a:extLst>
            </p:cNvPr>
            <p:cNvSpPr/>
            <p:nvPr/>
          </p:nvSpPr>
          <p:spPr>
            <a:xfrm flipH="1">
              <a:off x="2066335" y="601284"/>
              <a:ext cx="5307166" cy="4002693"/>
            </a:xfrm>
            <a:custGeom>
              <a:avLst/>
              <a:gdLst/>
              <a:ahLst/>
              <a:cxnLst/>
              <a:rect l="l" t="t" r="r" b="b"/>
              <a:pathLst>
                <a:path w="49400" h="45364" extrusionOk="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bg-BG"/>
            </a:p>
          </p:txBody>
        </p:sp>
      </p:grpSp>
      <p:sp>
        <p:nvSpPr>
          <p:cNvPr id="230" name="Google Shape;230;p42"/>
          <p:cNvSpPr txBox="1">
            <a:spLocks noGrp="1"/>
          </p:cNvSpPr>
          <p:nvPr>
            <p:ph type="subTitle" idx="1"/>
          </p:nvPr>
        </p:nvSpPr>
        <p:spPr>
          <a:xfrm>
            <a:off x="2998664" y="2066245"/>
            <a:ext cx="2894136" cy="1392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dirty="0"/>
              <a:t>The main goal of the project is to help customers see if they are eligible for a loan.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54923E84-A6A0-D620-8C87-6D928AAE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>
            <a:extLst>
              <a:ext uri="{FF2B5EF4-FFF2-40B4-BE49-F238E27FC236}">
                <a16:creationId xmlns:a16="http://schemas.microsoft.com/office/drawing/2014/main" id="{74A95D23-89D0-74F5-B54F-A3C85CE5E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functionalities</a:t>
            </a:r>
            <a:endParaRPr dirty="0"/>
          </a:p>
        </p:txBody>
      </p:sp>
      <p:grpSp>
        <p:nvGrpSpPr>
          <p:cNvPr id="4" name="Google Shape;579;p64">
            <a:extLst>
              <a:ext uri="{FF2B5EF4-FFF2-40B4-BE49-F238E27FC236}">
                <a16:creationId xmlns:a16="http://schemas.microsoft.com/office/drawing/2014/main" id="{A3C28DE8-0740-D314-606D-F680EA50E38E}"/>
              </a:ext>
            </a:extLst>
          </p:cNvPr>
          <p:cNvGrpSpPr/>
          <p:nvPr/>
        </p:nvGrpSpPr>
        <p:grpSpPr>
          <a:xfrm>
            <a:off x="2135008" y="1127863"/>
            <a:ext cx="4873984" cy="3003888"/>
            <a:chOff x="1922879" y="539500"/>
            <a:chExt cx="5450622" cy="4064477"/>
          </a:xfrm>
        </p:grpSpPr>
        <p:sp>
          <p:nvSpPr>
            <p:cNvPr id="5" name="Google Shape;580;p64">
              <a:extLst>
                <a:ext uri="{FF2B5EF4-FFF2-40B4-BE49-F238E27FC236}">
                  <a16:creationId xmlns:a16="http://schemas.microsoft.com/office/drawing/2014/main" id="{3BCE49CA-1D02-082D-9A7E-994442BBD14F}"/>
                </a:ext>
              </a:extLst>
            </p:cNvPr>
            <p:cNvSpPr/>
            <p:nvPr/>
          </p:nvSpPr>
          <p:spPr>
            <a:xfrm flipH="1">
              <a:off x="1922879" y="539500"/>
              <a:ext cx="5307166" cy="4002693"/>
            </a:xfrm>
            <a:custGeom>
              <a:avLst/>
              <a:gdLst/>
              <a:ahLst/>
              <a:cxnLst/>
              <a:rect l="l" t="t" r="r" b="b"/>
              <a:pathLst>
                <a:path w="49400" h="45364" extrusionOk="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bg-BG"/>
            </a:p>
          </p:txBody>
        </p:sp>
        <p:sp>
          <p:nvSpPr>
            <p:cNvPr id="6" name="Google Shape;581;p64">
              <a:extLst>
                <a:ext uri="{FF2B5EF4-FFF2-40B4-BE49-F238E27FC236}">
                  <a16:creationId xmlns:a16="http://schemas.microsoft.com/office/drawing/2014/main" id="{204DA516-6F1B-E366-259D-E94D05DD8C13}"/>
                </a:ext>
              </a:extLst>
            </p:cNvPr>
            <p:cNvSpPr/>
            <p:nvPr/>
          </p:nvSpPr>
          <p:spPr>
            <a:xfrm flipH="1">
              <a:off x="2066335" y="601284"/>
              <a:ext cx="5307166" cy="4002693"/>
            </a:xfrm>
            <a:custGeom>
              <a:avLst/>
              <a:gdLst/>
              <a:ahLst/>
              <a:cxnLst/>
              <a:rect l="l" t="t" r="r" b="b"/>
              <a:pathLst>
                <a:path w="49400" h="45364" extrusionOk="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bg-BG"/>
            </a:p>
          </p:txBody>
        </p:sp>
      </p:grpSp>
      <p:sp>
        <p:nvSpPr>
          <p:cNvPr id="230" name="Google Shape;230;p42">
            <a:extLst>
              <a:ext uri="{FF2B5EF4-FFF2-40B4-BE49-F238E27FC236}">
                <a16:creationId xmlns:a16="http://schemas.microsoft.com/office/drawing/2014/main" id="{9D38A832-E7BD-2901-3977-CD33D34743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95114" y="1875637"/>
            <a:ext cx="3647629" cy="2210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/>
              <a:t>The main functionalities of the application are: 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dirty="0"/>
              <a:t>Predicting if the customer is eligible or not for loan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dirty="0"/>
              <a:t>Approving/Rejecting a request for loan</a:t>
            </a:r>
          </a:p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dirty="0"/>
              <a:t>Managing profile account etc.</a:t>
            </a:r>
          </a:p>
        </p:txBody>
      </p:sp>
    </p:spTree>
    <p:extLst>
      <p:ext uri="{BB962C8B-B14F-4D97-AF65-F5344CB8AC3E}">
        <p14:creationId xmlns:p14="http://schemas.microsoft.com/office/powerpoint/2010/main" val="370611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Technologies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EAD1B-DC0F-BEAA-7D6B-F67FC8DABD20}"/>
              </a:ext>
            </a:extLst>
          </p:cNvPr>
          <p:cNvSpPr txBox="1"/>
          <p:nvPr/>
        </p:nvSpPr>
        <p:spPr>
          <a:xfrm>
            <a:off x="-395514" y="1132473"/>
            <a:ext cx="5595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dk1"/>
                </a:solidFill>
                <a:latin typeface="Nunito"/>
                <a:sym typeface="Nunito"/>
              </a:rPr>
              <a:t>Used technologies for the project development: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AD356-450A-F12E-EBEF-14BAEE52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45" y="1751412"/>
            <a:ext cx="444810" cy="509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45EE0-620A-5FA2-AE22-04A4603FA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911" y="1751412"/>
            <a:ext cx="465485" cy="533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212433-2415-532D-4046-2EB7DD785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652" y="1762444"/>
            <a:ext cx="524144" cy="522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0B9214-AE24-CF9A-CEB8-6AB91B7D16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934" y="1762444"/>
            <a:ext cx="655180" cy="522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0EA54E-EE70-D110-F114-82E640BA1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9258" y="1751412"/>
            <a:ext cx="469203" cy="6030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EA2D20-BB01-B5ED-C1CB-D79C9D3B21A3}"/>
              </a:ext>
            </a:extLst>
          </p:cNvPr>
          <p:cNvSpPr txBox="1"/>
          <p:nvPr/>
        </p:nvSpPr>
        <p:spPr>
          <a:xfrm>
            <a:off x="5367280" y="1144748"/>
            <a:ext cx="28786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Nunito"/>
              </a:rPr>
              <a:t>Used for the project design:</a:t>
            </a:r>
            <a:endParaRPr lang="bg-BG" sz="1600" dirty="0">
              <a:solidFill>
                <a:schemeClr val="dk1"/>
              </a:solidFill>
              <a:latin typeface="Nunito"/>
            </a:endParaRPr>
          </a:p>
        </p:txBody>
      </p:sp>
      <p:pic>
        <p:nvPicPr>
          <p:cNvPr id="14" name="Picture 16" descr="h2 database">
            <a:extLst>
              <a:ext uri="{FF2B5EF4-FFF2-40B4-BE49-F238E27FC236}">
                <a16:creationId xmlns:a16="http://schemas.microsoft.com/office/drawing/2014/main" id="{DF87A005-E543-0861-076B-EEB0C6DC7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941" y="1471027"/>
            <a:ext cx="670131" cy="100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AFB743-1B8C-7FDA-A04D-A2074FB97B5E}"/>
              </a:ext>
            </a:extLst>
          </p:cNvPr>
          <p:cNvSpPr txBox="1"/>
          <p:nvPr/>
        </p:nvSpPr>
        <p:spPr>
          <a:xfrm>
            <a:off x="215928" y="2859010"/>
            <a:ext cx="2505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Nunito"/>
              </a:rPr>
              <a:t>Used for the database:</a:t>
            </a:r>
            <a:endParaRPr lang="bg-BG" sz="1600" dirty="0">
              <a:solidFill>
                <a:schemeClr val="dk1"/>
              </a:solidFill>
              <a:latin typeface="Nunito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950BF1-FFF9-1536-37D6-1A982B63D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350" y="3292925"/>
            <a:ext cx="1190553" cy="7590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0EA842-AE17-C719-0588-01F052D6F6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0377" y="3936800"/>
            <a:ext cx="870084" cy="8700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C5832E-FA96-A969-DC25-233CAA3A272F}"/>
              </a:ext>
            </a:extLst>
          </p:cNvPr>
          <p:cNvSpPr txBox="1"/>
          <p:nvPr/>
        </p:nvSpPr>
        <p:spPr>
          <a:xfrm>
            <a:off x="2928814" y="3292925"/>
            <a:ext cx="4541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Nunito"/>
              </a:rPr>
              <a:t>Used code editor &amp; collaborative service:</a:t>
            </a:r>
            <a:endParaRPr lang="bg-BG" sz="1600" dirty="0">
              <a:solidFill>
                <a:schemeClr val="dk1"/>
              </a:solidFill>
              <a:latin typeface="Nuni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66729-6BE1-AD45-3BA3-F6C98263A6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0303" y="3750215"/>
            <a:ext cx="799728" cy="785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8324A8-0499-5959-4C74-4FAB3CD6E1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8488" y="4080301"/>
            <a:ext cx="742132" cy="7439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31AD73-3511-D271-53AC-AAAA9454AB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9126" y="3783839"/>
            <a:ext cx="742132" cy="7180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6"/>
          <p:cNvSpPr txBox="1">
            <a:spLocks noGrp="1"/>
          </p:cNvSpPr>
          <p:nvPr>
            <p:ph type="title"/>
          </p:nvPr>
        </p:nvSpPr>
        <p:spPr>
          <a:xfrm>
            <a:off x="640172" y="20561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 you for the attention!</a:t>
            </a:r>
            <a:endParaRPr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Aesthetic Slideshow by Slidesgo">
  <a:themeElements>
    <a:clrScheme name="Simple Light">
      <a:dk1>
        <a:srgbClr val="6D5B57"/>
      </a:dk1>
      <a:lt1>
        <a:srgbClr val="F2E1D8"/>
      </a:lt1>
      <a:dk2>
        <a:srgbClr val="595959"/>
      </a:dk2>
      <a:lt2>
        <a:srgbClr val="B08980"/>
      </a:lt2>
      <a:accent1>
        <a:srgbClr val="6D5B57"/>
      </a:accent1>
      <a:accent2>
        <a:srgbClr val="F2E1D8"/>
      </a:accent2>
      <a:accent3>
        <a:srgbClr val="595959"/>
      </a:accent3>
      <a:accent4>
        <a:srgbClr val="B08980"/>
      </a:accent4>
      <a:accent5>
        <a:srgbClr val="F2E1D8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100</Words>
  <Application>Microsoft Office PowerPoint</Application>
  <PresentationFormat>On-screen Show (16:9)</PresentationFormat>
  <Paragraphs>16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Oxygen Light</vt:lpstr>
      <vt:lpstr>Oxygen</vt:lpstr>
      <vt:lpstr>Nunito</vt:lpstr>
      <vt:lpstr>Poiret One</vt:lpstr>
      <vt:lpstr>Maven Pro</vt:lpstr>
      <vt:lpstr>Minimalist Aesthetic Slideshow by Slidesgo</vt:lpstr>
      <vt:lpstr>GreenLight</vt:lpstr>
      <vt:lpstr>About the web application</vt:lpstr>
      <vt:lpstr>Main functionalities</vt:lpstr>
      <vt:lpstr>Used Technologies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Надежда Иванова</dc:creator>
  <cp:lastModifiedBy>Надежда Т. Иванова</cp:lastModifiedBy>
  <cp:revision>2</cp:revision>
  <dcterms:modified xsi:type="dcterms:W3CDTF">2025-06-16T21:47:44Z</dcterms:modified>
</cp:coreProperties>
</file>